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0d77094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0d77094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0d770940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0d770940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0d7709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10d7709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0d77094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0d77094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jp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Smart Irrigation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822950" y="3924925"/>
            <a:ext cx="419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Embedded Software for the Internet of Things project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6893550" y="2943300"/>
            <a:ext cx="16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Stefano Sacchet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Matteo Mascherin</a:t>
            </a:r>
            <a:b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Lorenzo Dongili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2993700" y="36413"/>
            <a:ext cx="1661100" cy="1661100"/>
          </a:xfrm>
          <a:prstGeom prst="ellipse">
            <a:avLst/>
          </a:prstGeom>
          <a:solidFill>
            <a:srgbClr val="328B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275" y="0"/>
            <a:ext cx="1733925" cy="1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75" y="475225"/>
            <a:ext cx="1566950" cy="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/>
          <p:nvPr>
            <p:ph type="title"/>
          </p:nvPr>
        </p:nvSpPr>
        <p:spPr>
          <a:xfrm>
            <a:off x="1220850" y="362100"/>
            <a:ext cx="5620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 and Future Work</a:t>
            </a:r>
            <a:endParaRPr/>
          </a:p>
        </p:txBody>
      </p:sp>
      <p:sp>
        <p:nvSpPr>
          <p:cNvPr id="323" name="Google Shape;323;p26"/>
          <p:cNvSpPr txBox="1"/>
          <p:nvPr>
            <p:ph idx="1" type="body"/>
          </p:nvPr>
        </p:nvSpPr>
        <p:spPr>
          <a:xfrm>
            <a:off x="1975775" y="1828550"/>
            <a:ext cx="2596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Some </a:t>
            </a:r>
            <a:r>
              <a:rPr b="1" lang="it" sz="1600">
                <a:latin typeface="Arial"/>
                <a:ea typeface="Arial"/>
                <a:cs typeface="Arial"/>
                <a:sym typeface="Arial"/>
              </a:rPr>
              <a:t>custom routine</a:t>
            </a:r>
            <a:r>
              <a:rPr lang="it" sz="1600">
                <a:latin typeface="Arial"/>
                <a:ea typeface="Arial"/>
                <a:cs typeface="Arial"/>
                <a:sym typeface="Arial"/>
              </a:rPr>
              <a:t> to improve automatic irrigation</a:t>
            </a:r>
            <a:endParaRPr sz="1600"/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 b="12588" l="32001" r="31542" t="15104"/>
          <a:stretch/>
        </p:blipFill>
        <p:spPr>
          <a:xfrm>
            <a:off x="750700" y="1629350"/>
            <a:ext cx="1225073" cy="1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850" y="1946200"/>
            <a:ext cx="1364950" cy="1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5188350" y="2043825"/>
            <a:ext cx="2071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Adding </a:t>
            </a:r>
            <a:r>
              <a:rPr b="1" lang="it" sz="1600">
                <a:solidFill>
                  <a:schemeClr val="lt1"/>
                </a:solidFill>
              </a:rPr>
              <a:t>plant information</a:t>
            </a:r>
            <a:r>
              <a:rPr lang="it" sz="1600">
                <a:solidFill>
                  <a:schemeClr val="lt1"/>
                </a:solidFill>
              </a:rPr>
              <a:t> to improve system flexibility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324" y="3449950"/>
            <a:ext cx="1651332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4075025" y="3573100"/>
            <a:ext cx="1992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</a:rPr>
              <a:t>Integration</a:t>
            </a:r>
            <a:r>
              <a:rPr lang="it" sz="1600">
                <a:solidFill>
                  <a:schemeClr val="lt1"/>
                </a:solidFill>
              </a:rPr>
              <a:t> of the system in a larger and centralized Environment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Problem Statement</a:t>
            </a:r>
            <a:endParaRPr sz="3200"/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4018025" y="1567550"/>
            <a:ext cx="4842900" cy="230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/>
              <a:t>Automatic offline </a:t>
            </a:r>
            <a:r>
              <a:rPr b="1" lang="it" sz="2000"/>
              <a:t>irrigation system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 sz="2000"/>
              <a:t>Real time data</a:t>
            </a:r>
            <a:r>
              <a:rPr lang="it" sz="2000"/>
              <a:t> from sensors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/>
              <a:t>Internet of Things expansion to store data in a database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 sz="2000"/>
              <a:t>Telegram Bot </a:t>
            </a:r>
            <a:r>
              <a:rPr lang="it" sz="2000"/>
              <a:t>to have an online and remote control on the system</a:t>
            </a:r>
            <a:endParaRPr sz="2000"/>
          </a:p>
        </p:txBody>
      </p:sp>
      <p:sp>
        <p:nvSpPr>
          <p:cNvPr id="240" name="Google Shape;240;p18"/>
          <p:cNvSpPr txBox="1"/>
          <p:nvPr/>
        </p:nvSpPr>
        <p:spPr>
          <a:xfrm>
            <a:off x="1506200" y="993450"/>
            <a:ext cx="387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the project aims at?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240901" y="1516250"/>
            <a:ext cx="2242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t" sz="1600"/>
              <a:t>MSP432</a:t>
            </a:r>
            <a:r>
              <a:rPr lang="it" sz="1600"/>
              <a:t>p401r</a:t>
            </a:r>
            <a:endParaRPr sz="2200"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4969123" y="699075"/>
            <a:ext cx="12879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t" sz="1600"/>
              <a:t>ESP32</a:t>
            </a:r>
            <a:endParaRPr b="1" sz="1600"/>
          </a:p>
        </p:txBody>
      </p:sp>
      <p:sp>
        <p:nvSpPr>
          <p:cNvPr id="247" name="Google Shape;247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Hardware used</a:t>
            </a:r>
            <a:endParaRPr sz="2500"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b="0" l="0" r="0" t="7433"/>
          <a:stretch/>
        </p:blipFill>
        <p:spPr>
          <a:xfrm>
            <a:off x="6479725" y="0"/>
            <a:ext cx="2047674" cy="18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54585">
            <a:off x="126421" y="3238397"/>
            <a:ext cx="2870785" cy="208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6213">
            <a:off x="2452470" y="1225145"/>
            <a:ext cx="1000525" cy="16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1209775" y="3004375"/>
            <a:ext cx="370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b="1" lang="it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Boosterpack</a:t>
            </a:r>
            <a:r>
              <a:rPr lang="it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-EDUMMKll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9123" y="1895473"/>
            <a:ext cx="2014176" cy="20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1125" y="3730451"/>
            <a:ext cx="1101975" cy="11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9"/>
          <p:cNvSpPr txBox="1"/>
          <p:nvPr>
            <p:ph idx="1" type="body"/>
          </p:nvPr>
        </p:nvSpPr>
        <p:spPr>
          <a:xfrm>
            <a:off x="5289776" y="3895925"/>
            <a:ext cx="1760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3.3 V</a:t>
            </a:r>
            <a:r>
              <a:rPr b="1" lang="it" sz="1600"/>
              <a:t> Relay</a:t>
            </a:r>
            <a:endParaRPr b="1" sz="1600"/>
          </a:p>
        </p:txBody>
      </p:sp>
      <p:sp>
        <p:nvSpPr>
          <p:cNvPr id="255" name="Google Shape;255;p19"/>
          <p:cNvSpPr txBox="1"/>
          <p:nvPr>
            <p:ph idx="1" type="body"/>
          </p:nvPr>
        </p:nvSpPr>
        <p:spPr>
          <a:xfrm>
            <a:off x="6859591" y="2237675"/>
            <a:ext cx="22845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t" sz="1600"/>
              <a:t>Soil moisture </a:t>
            </a:r>
            <a:r>
              <a:rPr lang="it" sz="1600"/>
              <a:t>sensor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0"/>
          <p:cNvSpPr txBox="1"/>
          <p:nvPr>
            <p:ph type="title"/>
          </p:nvPr>
        </p:nvSpPr>
        <p:spPr>
          <a:xfrm>
            <a:off x="1297500" y="252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system</a:t>
            </a:r>
            <a:endParaRPr/>
          </a:p>
        </p:txBody>
      </p:sp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50" y="962575"/>
            <a:ext cx="5815712" cy="387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100000" dist="19050">
              <a:schemeClr val="lt1">
                <a:alpha val="64000"/>
              </a:schemeClr>
            </a:outerShdw>
          </a:effectLst>
        </p:spPr>
      </p:pic>
      <p:cxnSp>
        <p:nvCxnSpPr>
          <p:cNvPr id="262" name="Google Shape;262;p20"/>
          <p:cNvCxnSpPr/>
          <p:nvPr/>
        </p:nvCxnSpPr>
        <p:spPr>
          <a:xfrm flipH="1" rot="10800000">
            <a:off x="1339975" y="2008050"/>
            <a:ext cx="1717800" cy="569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0"/>
          <p:cNvSpPr txBox="1"/>
          <p:nvPr/>
        </p:nvSpPr>
        <p:spPr>
          <a:xfrm>
            <a:off x="372000" y="2416125"/>
            <a:ext cx="103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Moisture sensor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4" name="Google Shape;264;p20"/>
          <p:cNvCxnSpPr/>
          <p:nvPr/>
        </p:nvCxnSpPr>
        <p:spPr>
          <a:xfrm flipH="1">
            <a:off x="6806025" y="3991425"/>
            <a:ext cx="1015500" cy="104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0"/>
          <p:cNvCxnSpPr/>
          <p:nvPr/>
        </p:nvCxnSpPr>
        <p:spPr>
          <a:xfrm flipH="1">
            <a:off x="5485975" y="757675"/>
            <a:ext cx="619200" cy="116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0"/>
          <p:cNvCxnSpPr/>
          <p:nvPr/>
        </p:nvCxnSpPr>
        <p:spPr>
          <a:xfrm flipH="1">
            <a:off x="5990050" y="2083975"/>
            <a:ext cx="1907400" cy="68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0"/>
          <p:cNvSpPr txBox="1"/>
          <p:nvPr/>
        </p:nvSpPr>
        <p:spPr>
          <a:xfrm>
            <a:off x="5781225" y="386625"/>
            <a:ext cx="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" name="Google Shape;268;p20"/>
          <p:cNvCxnSpPr/>
          <p:nvPr/>
        </p:nvCxnSpPr>
        <p:spPr>
          <a:xfrm flipH="1">
            <a:off x="5781225" y="1087525"/>
            <a:ext cx="2144700" cy="15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0"/>
          <p:cNvSpPr txBox="1"/>
          <p:nvPr/>
        </p:nvSpPr>
        <p:spPr>
          <a:xfrm>
            <a:off x="7853750" y="3788425"/>
            <a:ext cx="11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5V Relay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0" name="Google Shape;270;p20"/>
          <p:cNvCxnSpPr/>
          <p:nvPr/>
        </p:nvCxnSpPr>
        <p:spPr>
          <a:xfrm rot="10800000">
            <a:off x="5838150" y="3004550"/>
            <a:ext cx="1888500" cy="12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0"/>
          <p:cNvSpPr txBox="1"/>
          <p:nvPr/>
        </p:nvSpPr>
        <p:spPr>
          <a:xfrm>
            <a:off x="7780300" y="2848025"/>
            <a:ext cx="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LCD display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0"/>
          <p:cNvSpPr txBox="1"/>
          <p:nvPr/>
        </p:nvSpPr>
        <p:spPr>
          <a:xfrm>
            <a:off x="7961850" y="727375"/>
            <a:ext cx="9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Light sensor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0"/>
          <p:cNvSpPr txBox="1"/>
          <p:nvPr/>
        </p:nvSpPr>
        <p:spPr>
          <a:xfrm>
            <a:off x="7897450" y="1808775"/>
            <a:ext cx="11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Temperature sensor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Working Scheme:</a:t>
            </a:r>
            <a:endParaRPr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/>
              <a:t>User</a:t>
            </a:r>
            <a:r>
              <a:rPr lang="it" sz="2200"/>
              <a:t> </a:t>
            </a:r>
            <a:r>
              <a:rPr b="1" lang="it" sz="2200"/>
              <a:t>interaction</a:t>
            </a:r>
            <a:endParaRPr b="1" sz="2200"/>
          </a:p>
        </p:txBody>
      </p:sp>
      <p:sp>
        <p:nvSpPr>
          <p:cNvPr id="279" name="Google Shape;279;p21"/>
          <p:cNvSpPr txBox="1"/>
          <p:nvPr>
            <p:ph type="title"/>
          </p:nvPr>
        </p:nvSpPr>
        <p:spPr>
          <a:xfrm>
            <a:off x="4821025" y="970400"/>
            <a:ext cx="20805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600">
                <a:solidFill>
                  <a:srgbClr val="073763"/>
                </a:solidFill>
              </a:rPr>
              <a:t>Offline</a:t>
            </a:r>
            <a:r>
              <a:rPr lang="it" sz="1600">
                <a:solidFill>
                  <a:srgbClr val="073763"/>
                </a:solidFill>
              </a:rPr>
              <a:t>, using Boosterpack controller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280" name="Google Shape;280;p21"/>
          <p:cNvSpPr txBox="1"/>
          <p:nvPr>
            <p:ph type="title"/>
          </p:nvPr>
        </p:nvSpPr>
        <p:spPr>
          <a:xfrm>
            <a:off x="6883550" y="2809176"/>
            <a:ext cx="21828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 sz="1600">
                <a:solidFill>
                  <a:srgbClr val="073763"/>
                </a:solidFill>
              </a:rPr>
              <a:t>Automatic mode</a:t>
            </a:r>
            <a:r>
              <a:rPr lang="it" sz="1600">
                <a:solidFill>
                  <a:srgbClr val="073763"/>
                </a:solidFill>
              </a:rPr>
              <a:t>, based on sensor values.</a:t>
            </a:r>
            <a:endParaRPr sz="1600"/>
          </a:p>
        </p:txBody>
      </p:sp>
      <p:sp>
        <p:nvSpPr>
          <p:cNvPr id="281" name="Google Shape;281;p21"/>
          <p:cNvSpPr txBox="1"/>
          <p:nvPr>
            <p:ph type="title"/>
          </p:nvPr>
        </p:nvSpPr>
        <p:spPr>
          <a:xfrm>
            <a:off x="419800" y="1529600"/>
            <a:ext cx="3551100" cy="21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600"/>
              <a:t>Remotely</a:t>
            </a:r>
            <a:r>
              <a:rPr lang="it" sz="1600"/>
              <a:t>, using Telegram bot.</a:t>
            </a:r>
            <a:endParaRPr sz="1600"/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988" y="459488"/>
            <a:ext cx="1965325" cy="19653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75" y="1961233"/>
            <a:ext cx="2700751" cy="280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033" y="2642150"/>
            <a:ext cx="1925875" cy="192590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21"/>
          <p:cNvSpPr/>
          <p:nvPr/>
        </p:nvSpPr>
        <p:spPr>
          <a:xfrm>
            <a:off x="6943650" y="459500"/>
            <a:ext cx="1926000" cy="1965300"/>
          </a:xfrm>
          <a:prstGeom prst="rect">
            <a:avLst/>
          </a:prstGeom>
          <a:noFill/>
          <a:ln cap="flat" cmpd="sng" w="38100">
            <a:solidFill>
              <a:srgbClr val="328B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Software architecture</a:t>
            </a:r>
            <a:endParaRPr/>
          </a:p>
        </p:txBody>
      </p:sp>
      <p:pic>
        <p:nvPicPr>
          <p:cNvPr id="291" name="Google Shape;2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5" y="1463725"/>
            <a:ext cx="8904049" cy="3548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64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Some code snippets</a:t>
            </a:r>
            <a:endParaRPr/>
          </a:p>
        </p:txBody>
      </p:sp>
      <p:pic>
        <p:nvPicPr>
          <p:cNvPr id="297" name="Google Shape;2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9182"/>
            <a:ext cx="8839204" cy="168324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>
            <a:off x="324300" y="1627900"/>
            <a:ext cx="1395900" cy="429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 txBox="1"/>
          <p:nvPr/>
        </p:nvSpPr>
        <p:spPr>
          <a:xfrm>
            <a:off x="9350050" y="3623250"/>
            <a:ext cx="318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bit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gadg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150" y="3148179"/>
            <a:ext cx="5319953" cy="174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Problems, problems</a:t>
            </a:r>
            <a:endParaRPr sz="1000"/>
          </a:p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0" y="1924850"/>
            <a:ext cx="2831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Serial communication</a:t>
            </a:r>
            <a:br>
              <a:rPr lang="it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Moisture mapping</a:t>
            </a:r>
            <a:br>
              <a:rPr lang="it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Interactive menu display</a:t>
            </a:r>
            <a:br>
              <a:rPr lang="it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Wireless connection</a:t>
            </a:r>
            <a:br>
              <a:rPr lang="it" sz="1400"/>
            </a:br>
            <a:endParaRPr sz="1400"/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0" y="1664463"/>
            <a:ext cx="3480499" cy="23180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6312250" y="459500"/>
            <a:ext cx="1741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o</a:t>
            </a:r>
            <a:r>
              <a:rPr b="1" lang="it" sz="2200">
                <a:solidFill>
                  <a:schemeClr val="dk1"/>
                </a:solidFill>
              </a:rPr>
              <a:t>Solutions</a:t>
            </a:r>
            <a:r>
              <a:rPr b="1" lang="it" sz="2200"/>
              <a:t>l</a:t>
            </a:r>
            <a:r>
              <a:rPr lang="it" sz="2200"/>
              <a:t>ems, problems</a:t>
            </a:r>
            <a:endParaRPr sz="1000"/>
          </a:p>
        </p:txBody>
      </p:sp>
      <p:sp>
        <p:nvSpPr>
          <p:cNvPr id="309" name="Google Shape;309;p24"/>
          <p:cNvSpPr txBox="1"/>
          <p:nvPr>
            <p:ph type="title"/>
          </p:nvPr>
        </p:nvSpPr>
        <p:spPr>
          <a:xfrm>
            <a:off x="6312250" y="1924850"/>
            <a:ext cx="2831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 sz="1400">
                <a:solidFill>
                  <a:schemeClr val="dk1"/>
                </a:solidFill>
              </a:rPr>
              <a:t>Data </a:t>
            </a:r>
            <a:r>
              <a:rPr b="1" lang="it" sz="1400">
                <a:solidFill>
                  <a:schemeClr val="dk1"/>
                </a:solidFill>
              </a:rPr>
              <a:t>mapping</a:t>
            </a:r>
            <a:br>
              <a:rPr lang="it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 sz="1400">
                <a:solidFill>
                  <a:schemeClr val="dk1"/>
                </a:solidFill>
              </a:rPr>
              <a:t>Real data </a:t>
            </a:r>
            <a:r>
              <a:rPr b="1" lang="it" sz="1400">
                <a:solidFill>
                  <a:schemeClr val="dk1"/>
                </a:solidFill>
              </a:rPr>
              <a:t>sampling</a:t>
            </a:r>
            <a:br>
              <a:rPr lang="it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 sz="1400">
                <a:solidFill>
                  <a:schemeClr val="dk1"/>
                </a:solidFill>
              </a:rPr>
              <a:t>Debugging</a:t>
            </a:r>
            <a:br>
              <a:rPr lang="it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 sz="1400">
                <a:solidFill>
                  <a:schemeClr val="dk1"/>
                </a:solidFill>
              </a:rPr>
              <a:t>WiFi </a:t>
            </a:r>
            <a:r>
              <a:rPr b="1" lang="it" sz="1400">
                <a:solidFill>
                  <a:schemeClr val="dk1"/>
                </a:solidFill>
              </a:rPr>
              <a:t>manager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idx="4294967295" type="title"/>
          </p:nvPr>
        </p:nvSpPr>
        <p:spPr>
          <a:xfrm>
            <a:off x="640875" y="1434174"/>
            <a:ext cx="3333300" cy="3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t" sz="1600"/>
              <a:t>Separate testing of the software components on </a:t>
            </a:r>
            <a:r>
              <a:rPr b="1" lang="it" sz="1600"/>
              <a:t>host machine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t" sz="1600"/>
              <a:t>Sensors </a:t>
            </a:r>
            <a:r>
              <a:rPr b="1" lang="it" sz="1600"/>
              <a:t>mapping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t" sz="1600"/>
              <a:t>Code integration of the </a:t>
            </a:r>
            <a:r>
              <a:rPr b="1" lang="it" sz="1600"/>
              <a:t>different modules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t" sz="1600"/>
              <a:t>Final testing on </a:t>
            </a:r>
            <a:r>
              <a:rPr b="1" lang="it" sz="1600"/>
              <a:t>the target machine </a:t>
            </a:r>
            <a:r>
              <a:rPr lang="it" sz="1600"/>
              <a:t>with all sensors connected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TESTING</a:t>
            </a:r>
            <a:endParaRPr sz="2500"/>
          </a:p>
        </p:txBody>
      </p:sp>
      <p:pic>
        <p:nvPicPr>
          <p:cNvPr id="316" name="Google Shape;3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975" y="1140000"/>
            <a:ext cx="1611350" cy="16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325" y="2751350"/>
            <a:ext cx="1611350" cy="16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